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sldIdLst>
    <p:sldId id="256" r:id="rId2"/>
    <p:sldId id="257" r:id="rId3"/>
    <p:sldId id="258" r:id="rId4"/>
    <p:sldId id="259" r:id="rId5"/>
    <p:sldId id="264" r:id="rId6"/>
    <p:sldId id="260" r:id="rId7"/>
    <p:sldId id="262" r:id="rId8"/>
    <p:sldId id="263" r:id="rId9"/>
  </p:sldIdLst>
  <p:sldSz cx="9144000" cy="6858000" type="screen4x3"/>
  <p:notesSz cx="69469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rosoft Corporation" initials="" lastIdx="4" clrIdx="0"/>
  <p:cmAuthor id="1" name="Elisabeth Keating"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24100"/>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1" autoAdjust="0"/>
    <p:restoredTop sz="94511" autoAdjust="0"/>
  </p:normalViewPr>
  <p:slideViewPr>
    <p:cSldViewPr>
      <p:cViewPr varScale="1">
        <p:scale>
          <a:sx n="74" d="100"/>
          <a:sy n="74" d="100"/>
        </p:scale>
        <p:origin x="-103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14282" y="357166"/>
            <a:ext cx="8715436" cy="1470025"/>
          </a:xfrm>
        </p:spPr>
        <p:txBody>
          <a:bodyPr/>
          <a:lstStyle>
            <a:lvl1pPr>
              <a:defRPr b="1" baseline="0">
                <a:ln w="19050" cmpd="sng">
                  <a:solidFill>
                    <a:schemeClr val="bg1"/>
                  </a:solidFill>
                  <a:prstDash val="solid"/>
                </a:ln>
                <a:solidFill>
                  <a:schemeClr val="tx2">
                    <a:lumMod val="50000"/>
                  </a:schemeClr>
                </a:solidFill>
                <a:effectLst/>
                <a:latin typeface="+mj-lt"/>
                <a:ea typeface="+mj-ea"/>
                <a:cs typeface="Tahoma"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1928802"/>
            <a:ext cx="6400800" cy="1428760"/>
          </a:xfrm>
        </p:spPr>
        <p:txBody>
          <a:bodyPr/>
          <a:lstStyle>
            <a:lvl1pPr marL="0" indent="0" algn="ctr">
              <a:buNone/>
              <a:defRPr b="1" cap="none" spc="0">
                <a:ln w="19050">
                  <a:solidFill>
                    <a:srgbClr val="0C3226"/>
                  </a:solidFill>
                </a:ln>
                <a:solidFill>
                  <a:schemeClr val="bg1"/>
                </a:solidFill>
                <a:effectLst/>
                <a:latin typeface="+mn-lt"/>
                <a:cs typeface="Microsoft Sans Serif"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559612-EE23-4087-9926-283CCFED67D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buFontTx/>
              <a:buBlip>
                <a:blip r:embed="rId3"/>
              </a:buBlip>
              <a:defRPr/>
            </a:lvl1pPr>
            <a:lvl2pPr>
              <a:buFontTx/>
              <a:buBlip>
                <a:blip r:embed="rId4"/>
              </a:buBlip>
              <a:defRPr/>
            </a:lvl2pPr>
            <a:lvl3pPr>
              <a:buFontTx/>
              <a:buBlip>
                <a:blip r:embed="rId3"/>
              </a:buBlip>
              <a:defRPr/>
            </a:lvl3pPr>
            <a:lvl4pPr>
              <a:buFontTx/>
              <a:buBlip>
                <a:blip r:embed="rId4"/>
              </a:buBlip>
              <a:defRPr/>
            </a:lvl4pPr>
            <a:lvl5pPr>
              <a:buFontTx/>
              <a:buBlip>
                <a:blip r:embed="rId3"/>
              </a:buBlip>
              <a:defRPr/>
            </a:lvl5pPr>
            <a:lvl6pPr>
              <a:buFontTx/>
              <a:buBlip>
                <a:blip r:embed="rId4"/>
              </a:buBlip>
              <a:defRPr/>
            </a:lvl6pPr>
            <a:lvl7pPr>
              <a:buFontTx/>
              <a:buBlip>
                <a:blip r:embed="rId3"/>
              </a:buBlip>
              <a:defRPr/>
            </a:lvl7pPr>
            <a:lvl8pPr>
              <a:buFontTx/>
              <a:buBlip>
                <a:blip r:embed="rId4"/>
              </a:buBlip>
              <a:defRPr/>
            </a:lvl8pPr>
            <a:lvl9pPr>
              <a:buFontTx/>
              <a:buBlip>
                <a:blip r:embed="rId3"/>
              </a:buBlip>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30690-00BD-4BF0-9C55-B1BC5800BFD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lvl1pPr>
              <a:buFontTx/>
              <a:buBlip>
                <a:blip r:embed="rId3"/>
              </a:buBlip>
              <a:defRPr/>
            </a:lvl1pPr>
            <a:lvl2pPr>
              <a:buFontTx/>
              <a:buBlip>
                <a:blip r:embed="rId4"/>
              </a:buBlip>
              <a:defRPr/>
            </a:lvl2pPr>
            <a:lvl3pPr>
              <a:buFontTx/>
              <a:buBlip>
                <a:blip r:embed="rId3"/>
              </a:buBlip>
              <a:defRPr/>
            </a:lvl3pPr>
            <a:lvl4pPr>
              <a:buFontTx/>
              <a:buBlip>
                <a:blip r:embed="rId4"/>
              </a:buBlip>
              <a:defRPr/>
            </a:lvl4pPr>
            <a:lvl5pPr>
              <a:buFontTx/>
              <a:buBlip>
                <a:blip r:embed="rId3"/>
              </a:buBlip>
              <a:defRPr/>
            </a:lvl5pPr>
            <a:lvl6pPr>
              <a:buFontTx/>
              <a:buBlip>
                <a:blip r:embed="rId4"/>
              </a:buBlip>
              <a:defRPr/>
            </a:lvl6pPr>
            <a:lvl7pPr>
              <a:buFontTx/>
              <a:buBlip>
                <a:blip r:embed="rId3"/>
              </a:buBlip>
              <a:defRPr/>
            </a:lvl7pPr>
            <a:lvl8pPr>
              <a:buFontTx/>
              <a:buBlip>
                <a:blip r:embed="rId4"/>
              </a:buBlip>
              <a:defRPr/>
            </a:lvl8pPr>
            <a:lvl9pPr>
              <a:buFontTx/>
              <a:buBlip>
                <a:blip r:embed="rId3"/>
              </a:buBlip>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5B770A-AE36-42E3-A014-63E51D1A9B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791FC0-38FC-40FE-9C5F-BAA84685484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rgbClr val="10403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F9A248-7C30-4108-9777-28A28BA63F5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EAC4E5-AB40-4A89-A320-9BC7587DC94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effectLst>
                  <a:innerShdw blurRad="63500" dist="50800" dir="10800000">
                    <a:prstClr val="black">
                      <a:alpha val="50000"/>
                    </a:prstClr>
                  </a:innerShdw>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effectLst>
                  <a:innerShdw blurRad="63500" dist="50800" dir="10800000">
                    <a:prstClr val="black">
                      <a:alpha val="50000"/>
                    </a:prstClr>
                  </a:innerShdw>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16D7C9-F1E4-415C-BE61-C7BA28AC65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7154C8-9510-497F-AFD1-924A4D6F868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F1A118-2D00-4247-8B03-A23CF36FFE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CE52B8-BCBB-42A0-A92E-6ADAFA5179A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68F86-9C93-4515-978D-302AB788C0D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0C3226"/>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t"/>
          <a:lstStyle>
            <a:lvl1pPr algn="ctr">
              <a:defRPr sz="1200">
                <a:solidFill>
                  <a:srgbClr val="0C3226"/>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0C3226"/>
                </a:solidFill>
              </a:defRPr>
            </a:lvl1pPr>
          </a:lstStyle>
          <a:p>
            <a:fld id="{15DE95CD-9B31-4624-A876-B1D60EB95B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914400" rtl="0" eaLnBrk="1" latinLnBrk="0" hangingPunct="1">
        <a:spcBef>
          <a:spcPct val="0"/>
        </a:spcBef>
        <a:buNone/>
        <a:defRPr sz="4400" b="1" kern="1200" cap="none" spc="0" baseline="0">
          <a:ln w="19050">
            <a:solidFill>
              <a:schemeClr val="bg1"/>
            </a:solidFill>
          </a:ln>
          <a:solidFill>
            <a:srgbClr val="00133A"/>
          </a:solidFill>
          <a:effectLst/>
          <a:latin typeface="+mj-lt"/>
          <a:ea typeface="+mj-ea"/>
          <a:cs typeface="Tahoma" pitchFamily="34" charset="0"/>
        </a:defRPr>
      </a:lvl1pPr>
    </p:titleStyle>
    <p:bodyStyle>
      <a:lvl1pPr marL="342900" indent="-342900" algn="l" defTabSz="914400" rtl="0" eaLnBrk="1" latinLnBrk="0" hangingPunct="1">
        <a:spcBef>
          <a:spcPct val="20000"/>
        </a:spcBef>
        <a:buFontTx/>
        <a:buBlip>
          <a:blip r:embed="rId14"/>
        </a:buBlip>
        <a:defRPr sz="3200" kern="1200">
          <a:solidFill>
            <a:srgbClr val="104031"/>
          </a:solidFill>
          <a:latin typeface="+mn-lt"/>
          <a:ea typeface="+mn-ea"/>
          <a:cs typeface="+mn-cs"/>
        </a:defRPr>
      </a:lvl1pPr>
      <a:lvl2pPr marL="742950" indent="-285750" algn="l" defTabSz="914400" rtl="0" eaLnBrk="1" latinLnBrk="0" hangingPunct="1">
        <a:spcBef>
          <a:spcPct val="20000"/>
        </a:spcBef>
        <a:buFontTx/>
        <a:buBlip>
          <a:blip r:embed="rId15"/>
        </a:buBlip>
        <a:defRPr sz="2800" kern="1200">
          <a:solidFill>
            <a:srgbClr val="104031"/>
          </a:solidFill>
          <a:latin typeface="+mn-lt"/>
          <a:ea typeface="+mn-ea"/>
          <a:cs typeface="+mn-cs"/>
        </a:defRPr>
      </a:lvl2pPr>
      <a:lvl3pPr marL="1143000" indent="-228600" algn="l" defTabSz="914400" rtl="0" eaLnBrk="1" latinLnBrk="0" hangingPunct="1">
        <a:spcBef>
          <a:spcPct val="20000"/>
        </a:spcBef>
        <a:buFontTx/>
        <a:buBlip>
          <a:blip r:embed="rId14"/>
        </a:buBlip>
        <a:defRPr sz="2400" kern="1200">
          <a:solidFill>
            <a:srgbClr val="104031"/>
          </a:solidFill>
          <a:latin typeface="+mn-lt"/>
          <a:ea typeface="+mn-ea"/>
          <a:cs typeface="+mn-cs"/>
        </a:defRPr>
      </a:lvl3pPr>
      <a:lvl4pPr marL="1600200" indent="-228600" algn="l" defTabSz="914400" rtl="0" eaLnBrk="1" latinLnBrk="0" hangingPunct="1">
        <a:spcBef>
          <a:spcPct val="20000"/>
        </a:spcBef>
        <a:buFontTx/>
        <a:buBlip>
          <a:blip r:embed="rId15"/>
        </a:buBlip>
        <a:defRPr sz="2000" kern="1200">
          <a:solidFill>
            <a:srgbClr val="104031"/>
          </a:solidFill>
          <a:latin typeface="+mn-lt"/>
          <a:ea typeface="+mn-ea"/>
          <a:cs typeface="+mn-cs"/>
        </a:defRPr>
      </a:lvl4pPr>
      <a:lvl5pPr marL="2057400" indent="-228600" algn="l" defTabSz="914400" rtl="0" eaLnBrk="1" latinLnBrk="0" hangingPunct="1">
        <a:spcBef>
          <a:spcPct val="20000"/>
        </a:spcBef>
        <a:buFontTx/>
        <a:buBlip>
          <a:blip r:embed="rId14"/>
        </a:buBlip>
        <a:defRPr sz="2000" kern="1200">
          <a:solidFill>
            <a:srgbClr val="104031"/>
          </a:solidFill>
          <a:latin typeface="+mn-lt"/>
          <a:ea typeface="+mn-ea"/>
          <a:cs typeface="+mn-cs"/>
        </a:defRPr>
      </a:lvl5pPr>
      <a:lvl6pPr marL="2514600" indent="-228600" algn="l" defTabSz="914400" rtl="0" eaLnBrk="1" latinLnBrk="0" hangingPunct="1">
        <a:spcBef>
          <a:spcPct val="20000"/>
        </a:spcBef>
        <a:buFontTx/>
        <a:buBlip>
          <a:blip r:embed="rId15"/>
        </a:buBlip>
        <a:defRPr sz="1800" kern="1200">
          <a:solidFill>
            <a:srgbClr val="104031"/>
          </a:solidFill>
          <a:latin typeface="+mn-lt"/>
          <a:ea typeface="+mn-ea"/>
          <a:cs typeface="+mn-cs"/>
        </a:defRPr>
      </a:lvl6pPr>
      <a:lvl7pPr marL="2971800" indent="-228600" algn="l" defTabSz="914400" rtl="0" eaLnBrk="1" latinLnBrk="0" hangingPunct="1">
        <a:spcBef>
          <a:spcPct val="20000"/>
        </a:spcBef>
        <a:buFontTx/>
        <a:buBlip>
          <a:blip r:embed="rId14"/>
        </a:buBlip>
        <a:defRPr sz="1800" kern="1200">
          <a:solidFill>
            <a:srgbClr val="104031"/>
          </a:solidFill>
          <a:latin typeface="+mn-lt"/>
          <a:ea typeface="+mn-ea"/>
          <a:cs typeface="+mn-cs"/>
        </a:defRPr>
      </a:lvl7pPr>
      <a:lvl8pPr marL="3429000" indent="-228600" algn="l" defTabSz="914400" rtl="0" eaLnBrk="1" latinLnBrk="0" hangingPunct="1">
        <a:spcBef>
          <a:spcPct val="20000"/>
        </a:spcBef>
        <a:buFontTx/>
        <a:buBlip>
          <a:blip r:embed="rId15"/>
        </a:buBlip>
        <a:defRPr sz="1600" kern="1200">
          <a:solidFill>
            <a:srgbClr val="104031"/>
          </a:solidFill>
          <a:latin typeface="+mn-lt"/>
          <a:ea typeface="+mn-ea"/>
          <a:cs typeface="+mn-cs"/>
        </a:defRPr>
      </a:lvl8pPr>
      <a:lvl9pPr marL="3886200" indent="-228600" algn="l" defTabSz="914400" rtl="0" eaLnBrk="1" latinLnBrk="0" hangingPunct="1">
        <a:spcBef>
          <a:spcPct val="20000"/>
        </a:spcBef>
        <a:buFontTx/>
        <a:buBlip>
          <a:blip r:embed="rId14"/>
        </a:buBlip>
        <a:defRPr sz="1600" kern="1200">
          <a:solidFill>
            <a:srgbClr val="10403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ctrTitle"/>
          </p:nvPr>
        </p:nvSpPr>
        <p:spPr/>
        <p:txBody>
          <a:bodyPr/>
          <a:lstStyle/>
          <a:p>
            <a:r>
              <a:rPr lang="en-US"/>
              <a:t>Pearl of the Orient: Philippines</a:t>
            </a:r>
          </a:p>
        </p:txBody>
      </p:sp>
      <p:sp>
        <p:nvSpPr>
          <p:cNvPr id="87043" name="Rectangle 3"/>
          <p:cNvSpPr>
            <a:spLocks noGrp="1" noChangeArrowheads="1"/>
          </p:cNvSpPr>
          <p:nvPr>
            <p:ph type="subTitle" idx="1"/>
          </p:nvPr>
        </p:nvSpPr>
        <p:spPr/>
        <p:txBody>
          <a:bodyPr/>
          <a:lstStyle/>
          <a:p>
            <a:r>
              <a:rPr lang="en-US"/>
              <a:t>by: Rogell Kim M. Ticar</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a:t>Unit Summary</a:t>
            </a:r>
          </a:p>
        </p:txBody>
      </p:sp>
      <p:sp>
        <p:nvSpPr>
          <p:cNvPr id="88067" name="Rectangle 3"/>
          <p:cNvSpPr>
            <a:spLocks noGrp="1" noChangeArrowheads="1"/>
          </p:cNvSpPr>
          <p:nvPr>
            <p:ph idx="1"/>
          </p:nvPr>
        </p:nvSpPr>
        <p:spPr>
          <a:xfrm>
            <a:off x="685800" y="1676400"/>
            <a:ext cx="7924800" cy="4419600"/>
          </a:xfrm>
        </p:spPr>
        <p:txBody>
          <a:bodyPr>
            <a:normAutofit lnSpcReduction="10000"/>
          </a:bodyPr>
          <a:lstStyle/>
          <a:p>
            <a:pPr marL="342900" indent="-342900"/>
            <a:r>
              <a:rPr lang="en-US" sz="2600" dirty="0">
                <a:latin typeface="Arial" charset="0"/>
              </a:rPr>
              <a:t>Students engage in discovering the beautiful country and amazing people of the Philippines. Students shall perform researches about the Philippines in its history, geography, natural resources, government, economy, infrastructure, culture, population, education, health and welfare, environmental concerns, and international organizations. Each group of students will come up with a research paper and a website that will present and exhibit the results of the informative research done in class.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a:t>For the Teacher </a:t>
            </a:r>
          </a:p>
        </p:txBody>
      </p:sp>
      <p:sp>
        <p:nvSpPr>
          <p:cNvPr id="94211" name="Rectangle 3"/>
          <p:cNvSpPr>
            <a:spLocks noGrp="1" noChangeArrowheads="1"/>
          </p:cNvSpPr>
          <p:nvPr>
            <p:ph idx="1"/>
          </p:nvPr>
        </p:nvSpPr>
        <p:spPr/>
        <p:txBody>
          <a:bodyPr/>
          <a:lstStyle/>
          <a:p>
            <a:r>
              <a:rPr lang="en-US" sz="2500" dirty="0">
                <a:latin typeface="Arial" charset="0"/>
              </a:rPr>
              <a:t>At the end of the third grading period, the teacher should have been able to equip students with the necessary knowledge needed to gather, evaluate, and create new information from the researches that the students made during the course of study. Moreover, the teacher should also have been able to motivate students towards completing the task at hand while working with their peers harmoniously.</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a:t>For the students</a:t>
            </a:r>
          </a:p>
        </p:txBody>
      </p:sp>
      <p:sp>
        <p:nvSpPr>
          <p:cNvPr id="95235" name="Rectangle 3"/>
          <p:cNvSpPr>
            <a:spLocks noGrp="1" noChangeArrowheads="1"/>
          </p:cNvSpPr>
          <p:nvPr>
            <p:ph idx="1"/>
          </p:nvPr>
        </p:nvSpPr>
        <p:spPr>
          <a:xfrm>
            <a:off x="304800" y="1676400"/>
            <a:ext cx="8610600" cy="3124200"/>
          </a:xfrm>
        </p:spPr>
        <p:txBody>
          <a:bodyPr/>
          <a:lstStyle/>
          <a:p>
            <a:pPr>
              <a:buFontTx/>
              <a:buNone/>
            </a:pPr>
            <a:r>
              <a:rPr lang="en-US" sz="2500" b="1" dirty="0">
                <a:latin typeface="Arial" charset="0"/>
              </a:rPr>
              <a:t>    At the end of the unit, the students should be able to:</a:t>
            </a:r>
            <a:endParaRPr lang="en-US" sz="2500" dirty="0">
              <a:latin typeface="Arial" charset="0"/>
            </a:endParaRPr>
          </a:p>
          <a:p>
            <a:endParaRPr lang="en-US" sz="2500" dirty="0" smtClean="0">
              <a:latin typeface="Arial" charset="0"/>
            </a:endParaRPr>
          </a:p>
          <a:p>
            <a:r>
              <a:rPr lang="en-US" sz="2500" dirty="0" smtClean="0">
                <a:latin typeface="Arial" charset="0"/>
              </a:rPr>
              <a:t>Apply </a:t>
            </a:r>
            <a:r>
              <a:rPr lang="en-US" sz="2500" dirty="0">
                <a:latin typeface="Arial" charset="0"/>
              </a:rPr>
              <a:t>conjunctions in writing sentences and essays </a:t>
            </a:r>
          </a:p>
          <a:p>
            <a:r>
              <a:rPr lang="en-US" sz="2500" dirty="0">
                <a:latin typeface="Arial" charset="0"/>
              </a:rPr>
              <a:t>Write a well-developed basic research paper</a:t>
            </a:r>
          </a:p>
          <a:p>
            <a:r>
              <a:rPr lang="en-US" sz="2500" dirty="0">
                <a:latin typeface="Arial" charset="0"/>
              </a:rPr>
              <a:t>Create a website presenting the research paper</a:t>
            </a:r>
          </a:p>
          <a:p>
            <a:r>
              <a:rPr lang="en-US" sz="2500" dirty="0">
                <a:latin typeface="Arial" charset="0"/>
              </a:rPr>
              <a:t>Appreciate the beauty and culture of the Philippines</a:t>
            </a:r>
          </a:p>
          <a:p>
            <a:endParaRPr lang="en-US" sz="2500" dirty="0">
              <a:latin typeface="Arial" charset="0"/>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normAutofit fontScale="90000"/>
          </a:bodyPr>
          <a:lstStyle/>
          <a:p>
            <a:r>
              <a:rPr lang="en-US"/>
              <a:t>Before the project starts…</a:t>
            </a:r>
          </a:p>
        </p:txBody>
      </p:sp>
      <p:sp>
        <p:nvSpPr>
          <p:cNvPr id="109571" name="Rectangle 3"/>
          <p:cNvSpPr>
            <a:spLocks noGrp="1" noChangeArrowheads="1"/>
          </p:cNvSpPr>
          <p:nvPr>
            <p:ph idx="1"/>
          </p:nvPr>
        </p:nvSpPr>
        <p:spPr>
          <a:xfrm>
            <a:off x="685800" y="1676400"/>
            <a:ext cx="7924800" cy="4495800"/>
          </a:xfrm>
        </p:spPr>
        <p:txBody>
          <a:bodyPr/>
          <a:lstStyle/>
          <a:p>
            <a:r>
              <a:rPr lang="en-US" sz="2200" dirty="0">
                <a:latin typeface="Arial" charset="0"/>
              </a:rPr>
              <a:t>Before the project work begins, </a:t>
            </a:r>
            <a:r>
              <a:rPr lang="en-US" sz="2200" b="1" u="sng" dirty="0">
                <a:latin typeface="Arial" charset="0"/>
              </a:rPr>
              <a:t>K-W-L Strategy</a:t>
            </a:r>
            <a:r>
              <a:rPr lang="en-US" sz="2200" b="1" dirty="0">
                <a:latin typeface="Arial" charset="0"/>
              </a:rPr>
              <a:t> </a:t>
            </a:r>
            <a:r>
              <a:rPr lang="en-US" sz="2200" dirty="0">
                <a:latin typeface="Arial" charset="0"/>
              </a:rPr>
              <a:t>will be used to assess student’s prior learning about the unit. This strategy will go hand in hand with the </a:t>
            </a:r>
            <a:r>
              <a:rPr lang="en-US" sz="2200" b="1" u="sng" dirty="0">
                <a:latin typeface="Arial" charset="0"/>
              </a:rPr>
              <a:t>brainstorming activity</a:t>
            </a:r>
            <a:r>
              <a:rPr lang="en-US" sz="2200" dirty="0">
                <a:latin typeface="Arial" charset="0"/>
              </a:rPr>
              <a:t> that would pave way to a class discussion involving the unit. The pre-assessment will let the teacher and the students know what they already know and what would be the things that they are going to learn for the unit. Furthermore, the teacher will raise open-ended questions, coupled with specific questions later, to guide the class discussions. In addition, the assessment procedure that the teacher will be using will be anchored to developing the 21st century skills of the students.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Rectangle 4"/>
          <p:cNvSpPr>
            <a:spLocks noGrp="1" noChangeArrowheads="1"/>
          </p:cNvSpPr>
          <p:nvPr>
            <p:ph type="title"/>
          </p:nvPr>
        </p:nvSpPr>
        <p:spPr>
          <a:noFill/>
          <a:ln/>
        </p:spPr>
        <p:txBody>
          <a:bodyPr>
            <a:normAutofit fontScale="90000"/>
          </a:bodyPr>
          <a:lstStyle/>
          <a:p>
            <a:r>
              <a:rPr lang="en-US"/>
              <a:t>Essential 21</a:t>
            </a:r>
            <a:r>
              <a:rPr lang="en-US" baseline="30000"/>
              <a:t>st</a:t>
            </a:r>
            <a:r>
              <a:rPr lang="en-US"/>
              <a:t> Century Skills</a:t>
            </a:r>
          </a:p>
        </p:txBody>
      </p:sp>
      <p:sp>
        <p:nvSpPr>
          <p:cNvPr id="97283" name="Rectangle 3"/>
          <p:cNvSpPr>
            <a:spLocks noGrp="1" noChangeArrowheads="1"/>
          </p:cNvSpPr>
          <p:nvPr>
            <p:ph idx="1"/>
          </p:nvPr>
        </p:nvSpPr>
        <p:spPr/>
        <p:txBody>
          <a:bodyPr>
            <a:normAutofit/>
          </a:bodyPr>
          <a:lstStyle/>
          <a:p>
            <a:pPr>
              <a:lnSpc>
                <a:spcPct val="90000"/>
              </a:lnSpc>
              <a:buFontTx/>
              <a:buNone/>
            </a:pPr>
            <a:r>
              <a:rPr lang="en-US" sz="2700" b="1" dirty="0">
                <a:latin typeface="Arial" charset="0"/>
              </a:rPr>
              <a:t>The project will aim to develop </a:t>
            </a:r>
            <a:r>
              <a:rPr lang="en-US" sz="2700" b="1" dirty="0" smtClean="0">
                <a:latin typeface="Arial" charset="0"/>
              </a:rPr>
              <a:t>the following </a:t>
            </a:r>
            <a:r>
              <a:rPr lang="en-US" sz="2700" b="1" dirty="0">
                <a:latin typeface="Arial" charset="0"/>
              </a:rPr>
              <a:t>21</a:t>
            </a:r>
            <a:r>
              <a:rPr lang="en-US" sz="2700" b="1" baseline="30000" dirty="0">
                <a:latin typeface="Arial" charset="0"/>
              </a:rPr>
              <a:t>st</a:t>
            </a:r>
            <a:r>
              <a:rPr lang="en-US" sz="2700" b="1" dirty="0">
                <a:latin typeface="Arial" charset="0"/>
              </a:rPr>
              <a:t> Century Skills of the students:</a:t>
            </a:r>
            <a:endParaRPr lang="en-US" sz="2700" dirty="0">
              <a:latin typeface="Arial" charset="0"/>
            </a:endParaRPr>
          </a:p>
          <a:p>
            <a:pPr>
              <a:lnSpc>
                <a:spcPct val="90000"/>
              </a:lnSpc>
            </a:pPr>
            <a:r>
              <a:rPr lang="en-US" sz="2600" dirty="0">
                <a:latin typeface="Arial" charset="0"/>
              </a:rPr>
              <a:t>Communicate new ideas to others</a:t>
            </a:r>
          </a:p>
          <a:p>
            <a:pPr>
              <a:lnSpc>
                <a:spcPct val="90000"/>
              </a:lnSpc>
            </a:pPr>
            <a:r>
              <a:rPr lang="en-US" sz="2600" dirty="0">
                <a:latin typeface="Arial" charset="0"/>
              </a:rPr>
              <a:t>Demonstrate ability to work effectively with teams</a:t>
            </a:r>
          </a:p>
          <a:p>
            <a:pPr>
              <a:lnSpc>
                <a:spcPct val="90000"/>
              </a:lnSpc>
            </a:pPr>
            <a:r>
              <a:rPr lang="en-US" sz="2600" dirty="0">
                <a:latin typeface="Arial" charset="0"/>
              </a:rPr>
              <a:t>Assume shared responsibility for collaborative work</a:t>
            </a:r>
          </a:p>
          <a:p>
            <a:pPr>
              <a:lnSpc>
                <a:spcPct val="90000"/>
              </a:lnSpc>
            </a:pPr>
            <a:r>
              <a:rPr lang="en-US" sz="2600" dirty="0">
                <a:latin typeface="Arial" charset="0"/>
              </a:rPr>
              <a:t>Access information efficiently and effectively and evaluate information critically and competently</a:t>
            </a:r>
          </a:p>
          <a:p>
            <a:pPr>
              <a:lnSpc>
                <a:spcPct val="90000"/>
              </a:lnSpc>
            </a:pPr>
            <a:r>
              <a:rPr lang="en-US" sz="2600" dirty="0">
                <a:latin typeface="Arial" charset="0"/>
              </a:rPr>
              <a:t>Use technology as tool to research, organize, evaluate and communicate information</a:t>
            </a:r>
          </a:p>
          <a:p>
            <a:pPr>
              <a:lnSpc>
                <a:spcPct val="90000"/>
              </a:lnSpc>
            </a:pPr>
            <a:r>
              <a:rPr lang="en-US" sz="2600" dirty="0">
                <a:latin typeface="Arial" charset="0"/>
              </a:rPr>
              <a:t>Adapt varied roles and responsibilities to work effectively </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6" name="Rectangle 4"/>
          <p:cNvSpPr>
            <a:spLocks noGrp="1" noChangeArrowheads="1"/>
          </p:cNvSpPr>
          <p:nvPr>
            <p:ph type="title"/>
          </p:nvPr>
        </p:nvSpPr>
        <p:spPr>
          <a:noFill/>
          <a:ln/>
        </p:spPr>
        <p:txBody>
          <a:bodyPr>
            <a:normAutofit fontScale="90000"/>
          </a:bodyPr>
          <a:lstStyle/>
          <a:p>
            <a:r>
              <a:rPr lang="en-US"/>
              <a:t>Curriculum-Framing Questions </a:t>
            </a:r>
          </a:p>
        </p:txBody>
      </p:sp>
      <p:sp>
        <p:nvSpPr>
          <p:cNvPr id="100355" name="Rectangle 3"/>
          <p:cNvSpPr>
            <a:spLocks noGrp="1" noChangeArrowheads="1"/>
          </p:cNvSpPr>
          <p:nvPr>
            <p:ph idx="1"/>
          </p:nvPr>
        </p:nvSpPr>
        <p:spPr>
          <a:xfrm>
            <a:off x="685800" y="1676400"/>
            <a:ext cx="8229600" cy="4800600"/>
          </a:xfrm>
        </p:spPr>
        <p:txBody>
          <a:bodyPr>
            <a:normAutofit fontScale="92500" lnSpcReduction="10000"/>
          </a:bodyPr>
          <a:lstStyle/>
          <a:p>
            <a:pPr marL="508000" indent="-508000">
              <a:buFontTx/>
              <a:buAutoNum type="romanUcPeriod"/>
            </a:pPr>
            <a:r>
              <a:rPr lang="en-US" sz="3000" b="1" dirty="0">
                <a:latin typeface="Arial" charset="0"/>
              </a:rPr>
              <a:t>Essential Question</a:t>
            </a:r>
          </a:p>
          <a:p>
            <a:pPr marL="906463" lvl="1" indent="-457200">
              <a:buFontTx/>
              <a:buAutoNum type="alphaLcPeriod"/>
            </a:pPr>
            <a:r>
              <a:rPr lang="en-US" sz="2700" dirty="0">
                <a:latin typeface="Arial" charset="0"/>
              </a:rPr>
              <a:t>How do we connect with one another? </a:t>
            </a:r>
          </a:p>
          <a:p>
            <a:pPr marL="508000" indent="-508000">
              <a:buFontTx/>
              <a:buAutoNum type="romanUcPeriod"/>
            </a:pPr>
            <a:r>
              <a:rPr lang="en-US" sz="3000" b="1" dirty="0">
                <a:latin typeface="Arial" charset="0"/>
              </a:rPr>
              <a:t>Unit Question</a:t>
            </a:r>
          </a:p>
          <a:p>
            <a:pPr marL="906463" lvl="1" indent="-457200">
              <a:buFontTx/>
              <a:buAutoNum type="alphaLcPeriod"/>
            </a:pPr>
            <a:r>
              <a:rPr lang="en-US" sz="2700" dirty="0">
                <a:latin typeface="Arial" charset="0"/>
              </a:rPr>
              <a:t>How can we express coordinate relationships in sentence structures? </a:t>
            </a:r>
          </a:p>
          <a:p>
            <a:pPr marL="508000" indent="-508000">
              <a:buFontTx/>
              <a:buAutoNum type="romanUcPeriod"/>
            </a:pPr>
            <a:r>
              <a:rPr lang="en-US" sz="3000" b="1" dirty="0">
                <a:latin typeface="Arial" charset="0"/>
              </a:rPr>
              <a:t>Content Questions</a:t>
            </a:r>
          </a:p>
          <a:p>
            <a:pPr marL="906463" lvl="1" indent="-457200">
              <a:buFontTx/>
              <a:buAutoNum type="alphaLcPeriod"/>
            </a:pPr>
            <a:r>
              <a:rPr lang="en-US" sz="2000" b="1" dirty="0">
                <a:latin typeface="Arial" charset="0"/>
              </a:rPr>
              <a:t>What is a conjunction?</a:t>
            </a:r>
          </a:p>
          <a:p>
            <a:pPr marL="906463" lvl="1" indent="-457200">
              <a:buFontTx/>
              <a:buAutoNum type="alphaLcPeriod"/>
            </a:pPr>
            <a:r>
              <a:rPr lang="en-US" sz="2000" b="1" dirty="0">
                <a:latin typeface="Arial" charset="0"/>
              </a:rPr>
              <a:t>How can we use sentence connectors?</a:t>
            </a:r>
          </a:p>
          <a:p>
            <a:pPr marL="906463" lvl="1" indent="-457200">
              <a:buFontTx/>
              <a:buAutoNum type="alphaLcPeriod"/>
            </a:pPr>
            <a:r>
              <a:rPr lang="en-US" sz="2000" b="1" dirty="0">
                <a:latin typeface="Arial" charset="0"/>
              </a:rPr>
              <a:t>How can we use sentence connectors to express contrast, consequence, and cause-and-effect relationships?</a:t>
            </a:r>
          </a:p>
          <a:p>
            <a:pPr marL="906463" lvl="1" indent="-457200">
              <a:buFontTx/>
              <a:buAutoNum type="alphaLcPeriod"/>
            </a:pPr>
            <a:r>
              <a:rPr lang="en-US" sz="2000" b="1" dirty="0">
                <a:latin typeface="Arial" charset="0"/>
              </a:rPr>
              <a:t>What are the conjunctions that we could use in writing essays? </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sz="4000"/>
              <a:t>Expected Outputs:</a:t>
            </a:r>
          </a:p>
        </p:txBody>
      </p:sp>
      <p:sp>
        <p:nvSpPr>
          <p:cNvPr id="101379" name="Rectangle 3"/>
          <p:cNvSpPr>
            <a:spLocks noGrp="1" noChangeArrowheads="1"/>
          </p:cNvSpPr>
          <p:nvPr>
            <p:ph idx="1"/>
          </p:nvPr>
        </p:nvSpPr>
        <p:spPr/>
        <p:txBody>
          <a:bodyPr/>
          <a:lstStyle/>
          <a:p>
            <a:pPr>
              <a:buFontTx/>
              <a:buAutoNum type="alphaLcPeriod"/>
            </a:pPr>
            <a:r>
              <a:rPr lang="en-US" sz="3500">
                <a:latin typeface="Arial" charset="0"/>
              </a:rPr>
              <a:t>Research Paper</a:t>
            </a:r>
          </a:p>
          <a:p>
            <a:pPr lvl="1">
              <a:buFont typeface="Wingdings" pitchFamily="2" charset="2"/>
              <a:buChar char="Ø"/>
            </a:pPr>
            <a:r>
              <a:rPr lang="en-US" sz="2500">
                <a:latin typeface="Arial" charset="0"/>
              </a:rPr>
              <a:t>contains the necessary information required for the project</a:t>
            </a:r>
          </a:p>
          <a:p>
            <a:pPr>
              <a:buFontTx/>
              <a:buAutoNum type="alphaLcPeriod"/>
            </a:pPr>
            <a:r>
              <a:rPr lang="en-US" sz="3500">
                <a:latin typeface="Arial" charset="0"/>
              </a:rPr>
              <a:t>Website</a:t>
            </a:r>
          </a:p>
          <a:p>
            <a:pPr lvl="1">
              <a:buFont typeface="Wingdings" pitchFamily="2" charset="2"/>
              <a:buChar char="Ø"/>
            </a:pPr>
            <a:r>
              <a:rPr lang="en-US" sz="2500">
                <a:latin typeface="Arial" charset="0"/>
              </a:rPr>
              <a:t>contains the contents of the research and lets everyone online to post comments and suggestions from different stakeholders</a:t>
            </a:r>
            <a:r>
              <a:rPr lang="en-US" sz="3100">
                <a:latin typeface="Arial" charset="0"/>
              </a:rPr>
              <a:t> </a:t>
            </a:r>
          </a:p>
        </p:txBody>
      </p:sp>
    </p:spTree>
  </p:cSld>
  <p:clrMapOvr>
    <a:masterClrMapping/>
  </p:clrMapOvr>
  <p:transition/>
</p:sld>
</file>

<file path=ppt/theme/theme1.xml><?xml version="1.0" encoding="utf-8"?>
<a:theme xmlns:a="http://schemas.openxmlformats.org/drawingml/2006/main" name="Buisiness_ID04">
  <a:themeElements>
    <a:clrScheme name="Wrapper">
      <a:dk1>
        <a:sysClr val="windowText" lastClr="000000"/>
      </a:dk1>
      <a:lt1>
        <a:sysClr val="window" lastClr="FFFFFF"/>
      </a:lt1>
      <a:dk2>
        <a:srgbClr val="006270"/>
      </a:dk2>
      <a:lt2>
        <a:srgbClr val="FBFEC6"/>
      </a:lt2>
      <a:accent1>
        <a:srgbClr val="A0C435"/>
      </a:accent1>
      <a:accent2>
        <a:srgbClr val="F29F26"/>
      </a:accent2>
      <a:accent3>
        <a:srgbClr val="08BBDB"/>
      </a:accent3>
      <a:accent4>
        <a:srgbClr val="687CDD"/>
      </a:accent4>
      <a:accent5>
        <a:srgbClr val="28C874"/>
      </a:accent5>
      <a:accent6>
        <a:srgbClr val="E47963"/>
      </a:accent6>
      <a:hlink>
        <a:srgbClr val="64C143"/>
      </a:hlink>
      <a:folHlink>
        <a:srgbClr val="9A9A9A"/>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Calligraphy">
      <a:fillStyleLst>
        <a:solidFill>
          <a:schemeClr val="phClr"/>
        </a:solidFill>
        <a:gradFill rotWithShape="1">
          <a:gsLst>
            <a:gs pos="0">
              <a:schemeClr val="phClr">
                <a:tint val="90000"/>
                <a:satMod val="130000"/>
              </a:schemeClr>
            </a:gs>
            <a:gs pos="50000">
              <a:schemeClr val="phClr">
                <a:tint val="45000"/>
                <a:satMod val="220000"/>
              </a:schemeClr>
            </a:gs>
            <a:gs pos="100000">
              <a:schemeClr val="phClr">
                <a:tint val="90000"/>
                <a:satMod val="130000"/>
              </a:schemeClr>
            </a:gs>
          </a:gsLst>
          <a:lin ang="5400000" scaled="1"/>
        </a:gradFill>
        <a:gradFill rotWithShape="1">
          <a:gsLst>
            <a:gs pos="0">
              <a:schemeClr val="phClr">
                <a:tint val="100000"/>
                <a:shade val="90000"/>
                <a:hueMod val="100000"/>
                <a:satMod val="200000"/>
              </a:schemeClr>
            </a:gs>
            <a:gs pos="50000">
              <a:schemeClr val="phClr">
                <a:tint val="100000"/>
                <a:shade val="60000"/>
                <a:hueMod val="100000"/>
                <a:satMod val="180000"/>
              </a:schemeClr>
            </a:gs>
            <a:gs pos="100000">
              <a:schemeClr val="phClr">
                <a:tint val="100000"/>
                <a:shade val="90000"/>
                <a:hueMod val="100000"/>
                <a:satMod val="2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50600">
              <a:schemeClr val="phClr">
                <a:alpha val="40000"/>
              </a:schemeClr>
            </a:glow>
          </a:effectLst>
        </a:effectStyle>
        <a:effectStyle>
          <a:effectLst>
            <a:glow rad="101600">
              <a:schemeClr val="phClr">
                <a:alpha val="60000"/>
              </a:schemeClr>
            </a:glow>
          </a:effectLst>
          <a:scene3d>
            <a:camera prst="isometricLeftDown" fov="0">
              <a:rot lat="0" lon="0" rev="0"/>
            </a:camera>
            <a:lightRig rig="harsh" dir="tl">
              <a:rot lat="0" lon="0" rev="14280000"/>
            </a:lightRig>
          </a:scene3d>
          <a:sp3d prstMaterial="flat">
            <a:bevelT w="38100" h="50800" prst="softRound"/>
          </a:sp3d>
        </a:effectStyle>
        <a:effectStyle>
          <a:effectLst>
            <a:glow>
              <a:schemeClr val="phClr"/>
            </a:glow>
          </a:effectLst>
          <a:scene3d>
            <a:camera prst="isometricLeftDown">
              <a:rot lat="0" lon="0" rev="0"/>
            </a:camera>
            <a:lightRig rig="harsh" dir="tl">
              <a:rot lat="0" lon="0" rev="14280000"/>
            </a:lightRig>
          </a:scene3d>
          <a:sp3d extrusionH="63500" contourW="38100" prstMaterial="flat">
            <a:bevelT w="50800" h="63500" prst="softRound"/>
            <a:contourClr>
              <a:schemeClr val="phClr">
                <a:tint val="5"/>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TS010362645</Template>
  <TotalTime>528</TotalTime>
  <Words>507</Words>
  <Application>Microsoft Office PowerPoint</Application>
  <PresentationFormat>On-screen Show (4:3)</PresentationFormat>
  <Paragraphs>38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Buisiness_ID04</vt:lpstr>
      <vt:lpstr>Pearl of the Orient: Philippines</vt:lpstr>
      <vt:lpstr>Unit Summary</vt:lpstr>
      <vt:lpstr>For the Teacher </vt:lpstr>
      <vt:lpstr>For the students</vt:lpstr>
      <vt:lpstr>Before the project starts…</vt:lpstr>
      <vt:lpstr>Essential 21st Century Skills</vt:lpstr>
      <vt:lpstr>Curriculum-Framing Questions </vt:lpstr>
      <vt:lpstr>Expected Outputs: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The ABCs of Language</dc:title>
  <dc:creator>*</dc:creator>
  <cp:lastModifiedBy>mercy liza montero</cp:lastModifiedBy>
  <cp:revision>27</cp:revision>
  <dcterms:created xsi:type="dcterms:W3CDTF">2009-09-11T19:33:09Z</dcterms:created>
  <dcterms:modified xsi:type="dcterms:W3CDTF">2011-01-28T07:03:56Z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TC010171251033</vt:lpwstr>
  </property>
</Properties>
</file>